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9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84" y="10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F1BAC75-34D9-45F6-ADB2-10EF040BFF1D}" type="datetime1">
              <a:rPr kumimoji="0" lang="tr-TR" sz="9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14.03.2022</a:t>
            </a:fld>
            <a:endParaRPr kumimoji="0" lang="tr-TR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9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ESTÜ-DDK-09.02.2019</a:t>
            </a: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50F58D7-59C7-46A0-9BE6-F6B9BCFF715F}" type="slidenum">
              <a:rPr kumimoji="0" lang="tr-TR" sz="9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tr-TR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238177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BAED43E-DF27-4BBB-88E7-C9F4D16B3BA4}" type="datetime1">
              <a:rPr kumimoji="0" lang="tr-TR" sz="9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14.03.2022</a:t>
            </a:fld>
            <a:endParaRPr kumimoji="0" lang="tr-TR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9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ESTÜ-DDK-09.02.2019</a:t>
            </a: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F4F2D96-9F91-4EEC-B7EE-DA8C66A87FB2}" type="slidenum">
              <a:rPr kumimoji="0" lang="tr-TR" sz="9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tr-TR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002420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8D3B7E8-85AA-4A24-8CDB-8AC0DAEA84EF}" type="datetime1">
              <a:rPr kumimoji="0" lang="tr-TR" sz="9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14.03.2022</a:t>
            </a:fld>
            <a:endParaRPr kumimoji="0" lang="tr-TR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9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ESTÜ-DDK-09.02.2019</a:t>
            </a: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14ED114-102C-4A8F-95E7-0094C8848847}" type="slidenum">
              <a:rPr kumimoji="0" lang="tr-TR" sz="9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tr-TR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377493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Başlık, 4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 sz="quarter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914400" y="1981200"/>
            <a:ext cx="5080000" cy="1981200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quarter" idx="2"/>
          </p:nvPr>
        </p:nvSpPr>
        <p:spPr>
          <a:xfrm>
            <a:off x="6197600" y="1981200"/>
            <a:ext cx="5080000" cy="1981200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3"/>
          </p:nvPr>
        </p:nvSpPr>
        <p:spPr>
          <a:xfrm>
            <a:off x="914400" y="4114800"/>
            <a:ext cx="5080000" cy="1981200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6197600" y="4114800"/>
            <a:ext cx="5080000" cy="1981200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defTabSz="914400"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defTabSz="914400"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defTabSz="914400"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077E5DA-EED2-4448-BE45-2FABD1C43F58}" type="slidenum"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23859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2F16B7A-AF6A-4EAA-8550-DCEDD3E18711}" type="datetime1">
              <a:rPr kumimoji="0" lang="tr-TR" sz="9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14.03.2022</a:t>
            </a:fld>
            <a:endParaRPr kumimoji="0" lang="tr-TR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9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ESTÜ-DDK-09.02.2019</a:t>
            </a: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775CA51-8020-4A89-A150-88551D865747}" type="slidenum">
              <a:rPr kumimoji="0" lang="tr-TR" sz="9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tr-TR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015865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753C7EC-65F7-4C1D-931F-72F637D2822E}" type="datetime1">
              <a:rPr kumimoji="0" lang="tr-TR" sz="9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14.03.2022</a:t>
            </a:fld>
            <a:endParaRPr kumimoji="0" lang="tr-TR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9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ESTÜ-DDK-09.02.2019</a:t>
            </a: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A19E4A5-8D46-432A-A3F9-DEC3CBE07FA2}" type="slidenum">
              <a:rPr kumimoji="0" lang="tr-TR" sz="9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tr-TR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787475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397A184-198F-42FA-BE56-0E3BA1069315}" type="datetime1">
              <a:rPr kumimoji="0" lang="tr-TR" sz="9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14.03.2022</a:t>
            </a:fld>
            <a:endParaRPr kumimoji="0" lang="tr-TR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9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ESTÜ-DDK-09.02.2019</a:t>
            </a:r>
          </a:p>
        </p:txBody>
      </p:sp>
      <p:sp>
        <p:nvSpPr>
          <p:cNvPr id="7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E4AD2C1-2472-47D8-AC3C-AA92FD6229E8}" type="slidenum">
              <a:rPr kumimoji="0" lang="tr-TR" sz="9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tr-TR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14791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9E7F886-0F3F-4823-A50C-F04F1DB41C4A}" type="datetime1">
              <a:rPr kumimoji="0" lang="tr-TR" sz="9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14.03.2022</a:t>
            </a:fld>
            <a:endParaRPr kumimoji="0" lang="tr-TR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9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ESTÜ-DDK-09.02.2019</a:t>
            </a:r>
          </a:p>
        </p:txBody>
      </p:sp>
      <p:sp>
        <p:nvSpPr>
          <p:cNvPr id="9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D5F0C21-59BC-46F6-8CBB-7C32089C1595}" type="slidenum">
              <a:rPr kumimoji="0" lang="tr-TR" sz="9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tr-TR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175662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EAA104-E982-4A89-BD27-AA0187A30396}" type="datetime1">
              <a:rPr kumimoji="0" lang="tr-TR" sz="9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14.03.2022</a:t>
            </a:fld>
            <a:endParaRPr kumimoji="0" lang="tr-TR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9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ESTÜ-DDK-09.02.2019</a:t>
            </a:r>
          </a:p>
        </p:txBody>
      </p:sp>
      <p:sp>
        <p:nvSpPr>
          <p:cNvPr id="5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E072DE7-8A97-41F9-A440-684579D1AE1A}" type="slidenum">
              <a:rPr kumimoji="0" lang="tr-TR" sz="9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tr-TR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174501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D981857-A347-4AAB-8588-8E8B1FB98455}" type="datetime1">
              <a:rPr kumimoji="0" lang="tr-TR" sz="9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14.03.2022</a:t>
            </a:fld>
            <a:endParaRPr kumimoji="0" lang="tr-TR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9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ESTÜ-DDK-09.02.2019</a:t>
            </a:r>
          </a:p>
        </p:txBody>
      </p:sp>
      <p:sp>
        <p:nvSpPr>
          <p:cNvPr id="4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B0BD1D9-F777-40F6-AABE-95CD55B858FF}" type="slidenum">
              <a:rPr kumimoji="0" lang="tr-TR" sz="9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tr-TR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466556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9F21ECB-9186-45F7-B6FB-2F9013DA0C6C}" type="datetime1">
              <a:rPr kumimoji="0" lang="tr-TR" sz="9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14.03.2022</a:t>
            </a:fld>
            <a:endParaRPr kumimoji="0" lang="tr-TR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9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ESTÜ-DDK-09.02.2019</a:t>
            </a:r>
          </a:p>
        </p:txBody>
      </p:sp>
      <p:sp>
        <p:nvSpPr>
          <p:cNvPr id="7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4A654A3-3776-4D8B-A49E-5A948035B59B}" type="slidenum">
              <a:rPr kumimoji="0" lang="tr-TR" sz="9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tr-TR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727270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tr-TR" noProof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CD800AD-56B1-411D-921A-DADF47D2CE12}" type="datetime1">
              <a:rPr kumimoji="0" lang="tr-TR" sz="9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14.03.2022</a:t>
            </a:fld>
            <a:endParaRPr kumimoji="0" lang="tr-TR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9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ESTÜ-DDK-09.02.2019</a:t>
            </a:r>
          </a:p>
        </p:txBody>
      </p:sp>
      <p:sp>
        <p:nvSpPr>
          <p:cNvPr id="7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1A966CC-0616-46B2-B64E-171581F6C53B}" type="slidenum">
              <a:rPr kumimoji="0" lang="tr-TR" sz="9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tr-TR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5237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Başlık Yer Tutucusu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en-US" smtClean="0"/>
              <a:t>Asıl başlık stili için tıklatın</a:t>
            </a:r>
          </a:p>
        </p:txBody>
      </p:sp>
      <p:sp>
        <p:nvSpPr>
          <p:cNvPr id="1027" name="Metin Yer Tutucusu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en-US" smtClean="0"/>
              <a:t>Asıl metin stillerini düzenle</a:t>
            </a:r>
          </a:p>
          <a:p>
            <a:pPr lvl="1"/>
            <a:r>
              <a:rPr lang="tr-TR" altLang="en-US" smtClean="0"/>
              <a:t>İkinci düzey</a:t>
            </a:r>
          </a:p>
          <a:p>
            <a:pPr lvl="2"/>
            <a:r>
              <a:rPr lang="tr-TR" altLang="en-US" smtClean="0"/>
              <a:t>Üçüncü düzey</a:t>
            </a:r>
          </a:p>
          <a:p>
            <a:pPr lvl="3"/>
            <a:r>
              <a:rPr lang="tr-TR" altLang="en-US" smtClean="0"/>
              <a:t>Dördüncü düzey</a:t>
            </a:r>
          </a:p>
          <a:p>
            <a:pPr lvl="4"/>
            <a:r>
              <a:rPr lang="tr-TR" altLang="en-US" smtClean="0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defTabSz="685800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53A8F46-E4C9-443A-AB48-A1011B29E627}" type="datetime1">
              <a:rPr kumimoji="0" lang="tr-TR" sz="9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14.03.2022</a:t>
            </a:fld>
            <a:endParaRPr kumimoji="0" lang="tr-TR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defTabSz="685800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9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ESTÜ-DDK-09.02.2019</a:t>
            </a: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defTabSz="685800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E15C929-60AF-4791-A5C6-7416FA8F4EA8}" type="slidenum">
              <a:rPr kumimoji="0" lang="tr-TR" sz="9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tr-TR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97616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sldNum="0" hd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5pPr>
      <a:lvl6pPr marL="342900"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6pPr>
      <a:lvl7pPr marL="685800"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7pPr>
      <a:lvl8pPr marL="1028700"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8pPr>
      <a:lvl9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171450" indent="-171450" algn="l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Rectangle: Rounded Corners 27">
            <a:extLst>
              <a:ext uri="{FF2B5EF4-FFF2-40B4-BE49-F238E27FC236}">
                <a16:creationId xmlns:a16="http://schemas.microsoft.com/office/drawing/2014/main" id="{ECB0262D-AFC2-FD45-924B-EF741992D5A5}"/>
              </a:ext>
            </a:extLst>
          </p:cNvPr>
          <p:cNvSpPr/>
          <p:nvPr/>
        </p:nvSpPr>
        <p:spPr>
          <a:xfrm>
            <a:off x="2292350" y="1077913"/>
            <a:ext cx="1601788" cy="1862137"/>
          </a:xfrm>
          <a:prstGeom prst="roundRect">
            <a:avLst>
              <a:gd name="adj" fmla="val 14049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2400" b="0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75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8" name="Rectangle: Rounded Corners 27">
            <a:extLst>
              <a:ext uri="{FF2B5EF4-FFF2-40B4-BE49-F238E27FC236}">
                <a16:creationId xmlns:a16="http://schemas.microsoft.com/office/drawing/2014/main" id="{ECB0262D-AFC2-FD45-924B-EF741992D5A5}"/>
              </a:ext>
            </a:extLst>
          </p:cNvPr>
          <p:cNvSpPr/>
          <p:nvPr/>
        </p:nvSpPr>
        <p:spPr>
          <a:xfrm>
            <a:off x="2297113" y="4267200"/>
            <a:ext cx="1597025" cy="1990725"/>
          </a:xfrm>
          <a:prstGeom prst="roundRect">
            <a:avLst>
              <a:gd name="adj" fmla="val 14049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4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İşbirliği</a:t>
            </a:r>
          </a:p>
        </p:txBody>
      </p:sp>
      <p:sp>
        <p:nvSpPr>
          <p:cNvPr id="30" name="Rectangle: Rounded Corners 29">
            <a:extLst>
              <a:ext uri="{FF2B5EF4-FFF2-40B4-BE49-F238E27FC236}">
                <a16:creationId xmlns:a16="http://schemas.microsoft.com/office/drawing/2014/main" id="{B216B663-FDA6-7941-A3DA-EED1BBDB1612}"/>
              </a:ext>
            </a:extLst>
          </p:cNvPr>
          <p:cNvSpPr/>
          <p:nvPr/>
        </p:nvSpPr>
        <p:spPr>
          <a:xfrm>
            <a:off x="2339975" y="4762500"/>
            <a:ext cx="577850" cy="130175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" name="Graphic 10" descr="Factory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9825" y="5464175"/>
            <a:ext cx="436563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Graphic 12" descr="Buildi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7125" y="4883150"/>
            <a:ext cx="425450" cy="42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" name="Rectangle: Rounded Corners 33">
            <a:extLst>
              <a:ext uri="{FF2B5EF4-FFF2-40B4-BE49-F238E27FC236}">
                <a16:creationId xmlns:a16="http://schemas.microsoft.com/office/drawing/2014/main" id="{1A8183A6-CF38-8A4A-8679-5F13A68294B9}"/>
              </a:ext>
            </a:extLst>
          </p:cNvPr>
          <p:cNvSpPr/>
          <p:nvPr/>
        </p:nvSpPr>
        <p:spPr>
          <a:xfrm>
            <a:off x="3206750" y="4762500"/>
            <a:ext cx="579438" cy="1317625"/>
          </a:xfrm>
          <a:prstGeom prst="roundRect">
            <a:avLst/>
          </a:prstGeom>
          <a:solidFill>
            <a:schemeClr val="tx1">
              <a:lumMod val="10000"/>
              <a:lumOff val="9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Graphic 6" descr="Ma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7225" y="5084763"/>
            <a:ext cx="642938" cy="642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" name="Graphic 35" descr="Handshake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00" y="4594225"/>
            <a:ext cx="417513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8" name="TextBox 47">
            <a:extLst>
              <a:ext uri="{FF2B5EF4-FFF2-40B4-BE49-F238E27FC236}">
                <a16:creationId xmlns:a16="http://schemas.microsoft.com/office/drawing/2014/main" id="{ACED6A15-05CD-5E48-BCAA-9F35E448BE6E}"/>
              </a:ext>
            </a:extLst>
          </p:cNvPr>
          <p:cNvSpPr txBox="1"/>
          <p:nvPr/>
        </p:nvSpPr>
        <p:spPr>
          <a:xfrm>
            <a:off x="7118350" y="1117600"/>
            <a:ext cx="1981200" cy="93662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1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1. </a:t>
            </a:r>
            <a:r>
              <a:rPr kumimoji="0" lang="tr-T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Sanayi işbirliği (AR-GE veya ürün geliştirme mi?)</a:t>
            </a:r>
          </a:p>
        </p:txBody>
      </p:sp>
      <p:sp>
        <p:nvSpPr>
          <p:cNvPr id="50" name="TextBox 49"/>
          <p:cNvSpPr txBox="1">
            <a:spLocks noChangeArrowheads="1"/>
          </p:cNvSpPr>
          <p:nvPr/>
        </p:nvSpPr>
        <p:spPr bwMode="auto">
          <a:xfrm>
            <a:off x="7094538" y="2622550"/>
            <a:ext cx="2286000" cy="949325"/>
          </a:xfrm>
          <a:prstGeom prst="rect">
            <a:avLst/>
          </a:prstGeom>
          <a:solidFill>
            <a:srgbClr val="FF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altLang="tr-TR" sz="1800" b="1" i="0" u="none" strike="noStrike" kern="1200" cap="none" spc="0" normalizeH="0" baseline="0" noProof="0" smtClean="0">
                <a:ln>
                  <a:noFill/>
                </a:ln>
                <a:solidFill>
                  <a:srgbClr val="C55A1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2. </a:t>
            </a:r>
            <a:r>
              <a:rPr kumimoji="0" lang="tr-TR" altLang="tr-TR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Kurum imkanlarını </a:t>
            </a:r>
            <a:r>
              <a:rPr kumimoji="0" lang="tr-TR" altLang="tr-TR" sz="1800" b="1" i="0" u="none" strike="noStrike" kern="1200" cap="none" spc="0" normalizeH="0" baseline="0" noProof="0" smtClean="0">
                <a:ln>
                  <a:noFill/>
                </a:ln>
                <a:solidFill>
                  <a:srgbClr val="C55A1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kullanmadan</a:t>
            </a:r>
            <a:r>
              <a:rPr kumimoji="0" lang="tr-TR" altLang="tr-TR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eğitim/ danışmanlık vb mi?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EF4493BF-DD4C-D147-BE65-AD17EF8CC398}"/>
              </a:ext>
            </a:extLst>
          </p:cNvPr>
          <p:cNvSpPr txBox="1"/>
          <p:nvPr/>
        </p:nvSpPr>
        <p:spPr>
          <a:xfrm>
            <a:off x="7097713" y="3633788"/>
            <a:ext cx="2282825" cy="96996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3. </a:t>
            </a:r>
            <a:r>
              <a:rPr kumimoji="0" lang="tr-T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Kurum imkanlarını </a:t>
            </a:r>
            <a:r>
              <a:rPr kumimoji="0" lang="tr-TR" sz="18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kullanarak</a:t>
            </a:r>
            <a:r>
              <a:rPr kumimoji="0" lang="tr-T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eğitim/ danışmanlık </a:t>
            </a:r>
            <a:r>
              <a:rPr kumimoji="0" lang="tr-TR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vb</a:t>
            </a:r>
            <a:r>
              <a:rPr kumimoji="0" lang="tr-T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mi?</a:t>
            </a:r>
          </a:p>
        </p:txBody>
      </p:sp>
      <p:graphicFrame>
        <p:nvGraphicFramePr>
          <p:cNvPr id="53" name="Table 53">
            <a:extLst>
              <a:ext uri="{FF2B5EF4-FFF2-40B4-BE49-F238E27FC236}">
                <a16:creationId xmlns:a16="http://schemas.microsoft.com/office/drawing/2014/main" id="{58D8A90D-72BB-654A-827E-CA64ECD9E8FF}"/>
              </a:ext>
            </a:extLst>
          </p:cNvPr>
          <p:cNvGraphicFramePr>
            <a:graphicFrameLocks noGrp="1"/>
          </p:cNvGraphicFramePr>
          <p:nvPr/>
        </p:nvGraphicFramePr>
        <p:xfrm>
          <a:off x="9326563" y="1162050"/>
          <a:ext cx="2754313" cy="1235075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776718">
                  <a:extLst>
                    <a:ext uri="{9D8B030D-6E8A-4147-A177-3AD203B41FA5}">
                      <a16:colId xmlns:a16="http://schemas.microsoft.com/office/drawing/2014/main" val="3273080201"/>
                    </a:ext>
                  </a:extLst>
                </a:gridCol>
                <a:gridCol w="717221">
                  <a:extLst>
                    <a:ext uri="{9D8B030D-6E8A-4147-A177-3AD203B41FA5}">
                      <a16:colId xmlns:a16="http://schemas.microsoft.com/office/drawing/2014/main" val="3251900308"/>
                    </a:ext>
                  </a:extLst>
                </a:gridCol>
                <a:gridCol w="759057">
                  <a:extLst>
                    <a:ext uri="{9D8B030D-6E8A-4147-A177-3AD203B41FA5}">
                      <a16:colId xmlns:a16="http://schemas.microsoft.com/office/drawing/2014/main" val="3436565355"/>
                    </a:ext>
                  </a:extLst>
                </a:gridCol>
                <a:gridCol w="501317">
                  <a:extLst>
                    <a:ext uri="{9D8B030D-6E8A-4147-A177-3AD203B41FA5}">
                      <a16:colId xmlns:a16="http://schemas.microsoft.com/office/drawing/2014/main" val="603678500"/>
                    </a:ext>
                  </a:extLst>
                </a:gridCol>
              </a:tblGrid>
              <a:tr h="365948">
                <a:tc>
                  <a:txBody>
                    <a:bodyPr/>
                    <a:lstStyle/>
                    <a:p>
                      <a:pPr algn="ctr"/>
                      <a:r>
                        <a:rPr lang="tr-TR" sz="1800" dirty="0"/>
                        <a:t>Yapan</a:t>
                      </a:r>
                    </a:p>
                  </a:txBody>
                  <a:tcPr marL="91446" marR="91446" marT="45744" marB="45744" anchor="ctr"/>
                </a:tc>
                <a:tc gridSpan="3">
                  <a:txBody>
                    <a:bodyPr/>
                    <a:lstStyle/>
                    <a:p>
                      <a:r>
                        <a:rPr lang="tr-TR" sz="1800" dirty="0"/>
                        <a:t>Döner Sermaye</a:t>
                      </a:r>
                    </a:p>
                  </a:txBody>
                  <a:tcPr marL="91446" marR="91446" marT="45744" marB="45744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73880066"/>
                  </a:ext>
                </a:extLst>
              </a:tr>
              <a:tr h="304957">
                <a:tc>
                  <a:txBody>
                    <a:bodyPr/>
                    <a:lstStyle/>
                    <a:p>
                      <a:pPr algn="ctr"/>
                      <a:r>
                        <a:rPr lang="tr-TR" sz="1200" dirty="0" smtClean="0"/>
                        <a:t>% </a:t>
                      </a:r>
                      <a:r>
                        <a:rPr lang="tr-TR" sz="1400" b="1" dirty="0" smtClean="0"/>
                        <a:t>85</a:t>
                      </a:r>
                      <a:endParaRPr lang="tr-TR" sz="1400" b="1" dirty="0"/>
                    </a:p>
                  </a:txBody>
                  <a:tcPr marL="91446" marR="91446" marT="45744" marB="45744"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tr-TR" sz="1200" dirty="0" smtClean="0"/>
                        <a:t>% </a:t>
                      </a:r>
                      <a:r>
                        <a:rPr lang="tr-TR" sz="1400" b="1" dirty="0" smtClean="0"/>
                        <a:t>15</a:t>
                      </a:r>
                      <a:endParaRPr lang="tr-TR" sz="1400" b="1" dirty="0"/>
                    </a:p>
                  </a:txBody>
                  <a:tcPr marL="91446" marR="91446" marT="45744" marB="45744" anchor="ctr"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31999913"/>
                  </a:ext>
                </a:extLst>
              </a:tr>
              <a:tr h="289709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900" dirty="0">
                          <a:solidFill>
                            <a:srgbClr val="FF0000"/>
                          </a:solidFill>
                        </a:rPr>
                        <a:t>Gelir Vergisi </a:t>
                      </a:r>
                      <a:r>
                        <a:rPr lang="tr-TR" sz="900" b="1" dirty="0">
                          <a:solidFill>
                            <a:srgbClr val="FF0000"/>
                          </a:solidFill>
                        </a:rPr>
                        <a:t>MUAF</a:t>
                      </a:r>
                    </a:p>
                  </a:txBody>
                  <a:tcPr marL="91446" marR="91446" marT="45744" marB="4574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3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Hazine</a:t>
                      </a:r>
                    </a:p>
                  </a:txBody>
                  <a:tcPr marL="91446" marR="91446" marT="45744" marB="45744" anchor="ctr"/>
                </a:tc>
                <a:tc>
                  <a:txBody>
                    <a:bodyPr/>
                    <a:lstStyle/>
                    <a:p>
                      <a:pPr marL="0" indent="0" algn="ctr">
                        <a:tabLst/>
                      </a:pPr>
                      <a:r>
                        <a:rPr lang="tr-TR" sz="13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Fakülte</a:t>
                      </a:r>
                    </a:p>
                  </a:txBody>
                  <a:tcPr marL="91446" marR="91446" marT="45744" marB="4574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3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BAP</a:t>
                      </a:r>
                    </a:p>
                  </a:txBody>
                  <a:tcPr marL="91446" marR="91446" marT="45744" marB="45744" anchor="ctr"/>
                </a:tc>
                <a:extLst>
                  <a:ext uri="{0D108BD9-81ED-4DB2-BD59-A6C34878D82A}">
                    <a16:rowId xmlns:a16="http://schemas.microsoft.com/office/drawing/2014/main" val="3067416456"/>
                  </a:ext>
                </a:extLst>
              </a:tr>
              <a:tr h="274461">
                <a:tc vMerge="1">
                  <a:txBody>
                    <a:bodyPr/>
                    <a:lstStyle/>
                    <a:p>
                      <a:pPr algn="ctr"/>
                      <a:endParaRPr lang="tr-TR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dirty="0"/>
                        <a:t>-</a:t>
                      </a:r>
                    </a:p>
                  </a:txBody>
                  <a:tcPr marL="91446" marR="91446" marT="45744" marB="4574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dirty="0" smtClean="0"/>
                        <a:t>15</a:t>
                      </a:r>
                      <a:endParaRPr lang="tr-TR" sz="1200" dirty="0"/>
                    </a:p>
                  </a:txBody>
                  <a:tcPr marL="91446" marR="91446" marT="45744" marB="4574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dirty="0" smtClean="0"/>
                        <a:t>-</a:t>
                      </a:r>
                      <a:endParaRPr lang="tr-TR" sz="1200" dirty="0"/>
                    </a:p>
                  </a:txBody>
                  <a:tcPr marL="91446" marR="91446" marT="45744" marB="45744" anchor="ctr"/>
                </a:tc>
                <a:extLst>
                  <a:ext uri="{0D108BD9-81ED-4DB2-BD59-A6C34878D82A}">
                    <a16:rowId xmlns:a16="http://schemas.microsoft.com/office/drawing/2014/main" val="3731096656"/>
                  </a:ext>
                </a:extLst>
              </a:tr>
            </a:tbl>
          </a:graphicData>
        </a:graphic>
      </p:graphicFrame>
      <p:graphicFrame>
        <p:nvGraphicFramePr>
          <p:cNvPr id="24" name="Table 53">
            <a:extLst>
              <a:ext uri="{FF2B5EF4-FFF2-40B4-BE49-F238E27FC236}">
                <a16:creationId xmlns:a16="http://schemas.microsoft.com/office/drawing/2014/main" id="{8DF4E30D-8EF1-2D44-9F31-CD3A8D6FE731}"/>
              </a:ext>
            </a:extLst>
          </p:cNvPr>
          <p:cNvGraphicFramePr>
            <a:graphicFrameLocks noGrp="1"/>
          </p:cNvGraphicFramePr>
          <p:nvPr/>
        </p:nvGraphicFramePr>
        <p:xfrm>
          <a:off x="9790113" y="2452688"/>
          <a:ext cx="2290763" cy="1128712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648716">
                  <a:extLst>
                    <a:ext uri="{9D8B030D-6E8A-4147-A177-3AD203B41FA5}">
                      <a16:colId xmlns:a16="http://schemas.microsoft.com/office/drawing/2014/main" val="3273080201"/>
                    </a:ext>
                  </a:extLst>
                </a:gridCol>
                <a:gridCol w="584324">
                  <a:extLst>
                    <a:ext uri="{9D8B030D-6E8A-4147-A177-3AD203B41FA5}">
                      <a16:colId xmlns:a16="http://schemas.microsoft.com/office/drawing/2014/main" val="3251900308"/>
                    </a:ext>
                  </a:extLst>
                </a:gridCol>
                <a:gridCol w="618582">
                  <a:extLst>
                    <a:ext uri="{9D8B030D-6E8A-4147-A177-3AD203B41FA5}">
                      <a16:colId xmlns:a16="http://schemas.microsoft.com/office/drawing/2014/main" val="3436565355"/>
                    </a:ext>
                  </a:extLst>
                </a:gridCol>
                <a:gridCol w="439141">
                  <a:extLst>
                    <a:ext uri="{9D8B030D-6E8A-4147-A177-3AD203B41FA5}">
                      <a16:colId xmlns:a16="http://schemas.microsoft.com/office/drawing/2014/main" val="603678500"/>
                    </a:ext>
                  </a:extLst>
                </a:gridCol>
              </a:tblGrid>
              <a:tr h="305069">
                <a:tc>
                  <a:txBody>
                    <a:bodyPr/>
                    <a:lstStyle/>
                    <a:p>
                      <a:pPr algn="ctr"/>
                      <a:r>
                        <a:rPr lang="tr-TR" sz="1400" dirty="0"/>
                        <a:t>Yapan</a:t>
                      </a:r>
                    </a:p>
                  </a:txBody>
                  <a:tcPr marL="91423" marR="91423" marT="45710" marB="45710" anchor="ctr">
                    <a:solidFill>
                      <a:srgbClr val="FFCCCC"/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lang="tr-TR" sz="1400" dirty="0"/>
                        <a:t>Döner Sermaye</a:t>
                      </a:r>
                    </a:p>
                  </a:txBody>
                  <a:tcPr marL="91423" marR="91423" marT="45710" marB="4571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73880066"/>
                  </a:ext>
                </a:extLst>
              </a:tr>
              <a:tr h="305069">
                <a:tc>
                  <a:txBody>
                    <a:bodyPr/>
                    <a:lstStyle/>
                    <a:p>
                      <a:pPr algn="ctr"/>
                      <a:r>
                        <a:rPr lang="tr-TR" sz="1200" dirty="0" smtClean="0"/>
                        <a:t>% </a:t>
                      </a:r>
                      <a:r>
                        <a:rPr lang="tr-TR" sz="1400" b="1" dirty="0" smtClean="0"/>
                        <a:t>49</a:t>
                      </a:r>
                      <a:endParaRPr lang="tr-TR" sz="1400" b="1" dirty="0"/>
                    </a:p>
                  </a:txBody>
                  <a:tcPr marL="91423" marR="91423" marT="45710" marB="45710" anchor="ctr">
                    <a:solidFill>
                      <a:srgbClr val="FFCCCC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tr-TR" sz="1200" dirty="0" smtClean="0"/>
                        <a:t>% </a:t>
                      </a:r>
                      <a:r>
                        <a:rPr lang="tr-TR" sz="1400" b="1" dirty="0" smtClean="0"/>
                        <a:t>51</a:t>
                      </a:r>
                      <a:endParaRPr lang="tr-TR" sz="1400" b="1" dirty="0"/>
                    </a:p>
                  </a:txBody>
                  <a:tcPr marL="91423" marR="91423" marT="45710" marB="45710" anchor="ctr">
                    <a:solidFill>
                      <a:srgbClr val="FF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31999913"/>
                  </a:ext>
                </a:extLst>
              </a:tr>
              <a:tr h="244026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900" dirty="0" err="1" smtClean="0"/>
                        <a:t>Ort</a:t>
                      </a:r>
                      <a:r>
                        <a:rPr lang="tr-TR" sz="900" dirty="0" smtClean="0"/>
                        <a:t> % 25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900" dirty="0" smtClean="0"/>
                        <a:t>Gelir </a:t>
                      </a:r>
                      <a:r>
                        <a:rPr lang="tr-TR" sz="900" dirty="0"/>
                        <a:t>Vergisi</a:t>
                      </a:r>
                      <a:endParaRPr lang="tr-TR" sz="900" b="1" dirty="0">
                        <a:solidFill>
                          <a:srgbClr val="FF0000"/>
                        </a:solidFill>
                      </a:endParaRPr>
                    </a:p>
                  </a:txBody>
                  <a:tcPr marL="91423" marR="91423" marT="45710" marB="45710"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1" i="1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Hazine</a:t>
                      </a:r>
                    </a:p>
                  </a:txBody>
                  <a:tcPr marL="91423" marR="91423" marT="45710" marB="45710"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1" i="1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Fakülte</a:t>
                      </a:r>
                    </a:p>
                  </a:txBody>
                  <a:tcPr marL="91423" marR="91423" marT="45710" marB="45710"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1" i="1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BAP</a:t>
                      </a:r>
                    </a:p>
                  </a:txBody>
                  <a:tcPr marL="91423" marR="91423" marT="45710" marB="45710" anchor="ctr">
                    <a:solidFill>
                      <a:srgbClr val="FF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7416456"/>
                  </a:ext>
                </a:extLst>
              </a:tr>
              <a:tr h="274548">
                <a:tc vMerge="1">
                  <a:txBody>
                    <a:bodyPr/>
                    <a:lstStyle/>
                    <a:p>
                      <a:pPr algn="ctr"/>
                      <a:endParaRPr lang="tr-TR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dirty="0"/>
                        <a:t>1</a:t>
                      </a:r>
                    </a:p>
                  </a:txBody>
                  <a:tcPr marL="91423" marR="91423" marT="45710" marB="45710"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dirty="0" smtClean="0"/>
                        <a:t>30</a:t>
                      </a:r>
                      <a:endParaRPr lang="tr-TR" sz="1200" dirty="0"/>
                    </a:p>
                  </a:txBody>
                  <a:tcPr marL="91423" marR="91423" marT="45710" marB="45710"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dirty="0" smtClean="0"/>
                        <a:t>20</a:t>
                      </a:r>
                      <a:endParaRPr lang="tr-TR" sz="1200" dirty="0"/>
                    </a:p>
                  </a:txBody>
                  <a:tcPr marL="91423" marR="91423" marT="45710" marB="45710" anchor="ctr">
                    <a:solidFill>
                      <a:srgbClr val="FF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1096656"/>
                  </a:ext>
                </a:extLst>
              </a:tr>
            </a:tbl>
          </a:graphicData>
        </a:graphic>
      </p:graphicFrame>
      <p:graphicFrame>
        <p:nvGraphicFramePr>
          <p:cNvPr id="25" name="Table 53">
            <a:extLst>
              <a:ext uri="{FF2B5EF4-FFF2-40B4-BE49-F238E27FC236}">
                <a16:creationId xmlns:a16="http://schemas.microsoft.com/office/drawing/2014/main" id="{D9BD72FF-E007-B342-9F32-11AF9B77990C}"/>
              </a:ext>
            </a:extLst>
          </p:cNvPr>
          <p:cNvGraphicFramePr>
            <a:graphicFrameLocks noGrp="1"/>
          </p:cNvGraphicFramePr>
          <p:nvPr/>
        </p:nvGraphicFramePr>
        <p:xfrm>
          <a:off x="9790113" y="3633788"/>
          <a:ext cx="2290763" cy="1096968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648716">
                  <a:extLst>
                    <a:ext uri="{9D8B030D-6E8A-4147-A177-3AD203B41FA5}">
                      <a16:colId xmlns:a16="http://schemas.microsoft.com/office/drawing/2014/main" val="3273080201"/>
                    </a:ext>
                  </a:extLst>
                </a:gridCol>
                <a:gridCol w="584324">
                  <a:extLst>
                    <a:ext uri="{9D8B030D-6E8A-4147-A177-3AD203B41FA5}">
                      <a16:colId xmlns:a16="http://schemas.microsoft.com/office/drawing/2014/main" val="3251900308"/>
                    </a:ext>
                  </a:extLst>
                </a:gridCol>
                <a:gridCol w="618582">
                  <a:extLst>
                    <a:ext uri="{9D8B030D-6E8A-4147-A177-3AD203B41FA5}">
                      <a16:colId xmlns:a16="http://schemas.microsoft.com/office/drawing/2014/main" val="3436565355"/>
                    </a:ext>
                  </a:extLst>
                </a:gridCol>
                <a:gridCol w="439141">
                  <a:extLst>
                    <a:ext uri="{9D8B030D-6E8A-4147-A177-3AD203B41FA5}">
                      <a16:colId xmlns:a16="http://schemas.microsoft.com/office/drawing/2014/main" val="603678500"/>
                    </a:ext>
                  </a:extLst>
                </a:gridCol>
              </a:tblGrid>
              <a:tr h="274241">
                <a:tc>
                  <a:txBody>
                    <a:bodyPr/>
                    <a:lstStyle/>
                    <a:p>
                      <a:pPr algn="ctr"/>
                      <a:r>
                        <a:rPr lang="tr-TR" sz="1200" dirty="0"/>
                        <a:t>Yapan</a:t>
                      </a:r>
                    </a:p>
                  </a:txBody>
                  <a:tcPr marL="91423" marR="91423" marT="45681" marB="45681" anchor="ctr"/>
                </a:tc>
                <a:tc gridSpan="3">
                  <a:txBody>
                    <a:bodyPr/>
                    <a:lstStyle/>
                    <a:p>
                      <a:r>
                        <a:rPr lang="tr-TR" sz="1200" dirty="0"/>
                        <a:t>Döner Sermaye</a:t>
                      </a:r>
                    </a:p>
                  </a:txBody>
                  <a:tcPr marL="91423" marR="91423" marT="45681" marB="45681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73880066"/>
                  </a:ext>
                </a:extLst>
              </a:tr>
              <a:tr h="304720">
                <a:tc>
                  <a:txBody>
                    <a:bodyPr/>
                    <a:lstStyle/>
                    <a:p>
                      <a:pPr algn="ctr"/>
                      <a:r>
                        <a:rPr lang="tr-TR" sz="1200" dirty="0" smtClean="0"/>
                        <a:t>% </a:t>
                      </a:r>
                      <a:r>
                        <a:rPr lang="tr-TR" sz="1400" b="1" dirty="0" smtClean="0"/>
                        <a:t>49</a:t>
                      </a:r>
                      <a:endParaRPr lang="tr-TR" sz="1400" b="1" dirty="0"/>
                    </a:p>
                  </a:txBody>
                  <a:tcPr marL="91423" marR="91423" marT="45681" marB="45681"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tr-TR" sz="1200" dirty="0" smtClean="0"/>
                        <a:t>% </a:t>
                      </a:r>
                      <a:r>
                        <a:rPr lang="tr-TR" sz="1400" b="1" dirty="0" smtClean="0"/>
                        <a:t>51</a:t>
                      </a:r>
                      <a:endParaRPr lang="tr-TR" sz="1400" b="1" dirty="0"/>
                    </a:p>
                  </a:txBody>
                  <a:tcPr marL="91423" marR="91423" marT="45681" marB="45681" anchor="ctr"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31999913"/>
                  </a:ext>
                </a:extLst>
              </a:tr>
              <a:tr h="243761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900" dirty="0" err="1" smtClean="0"/>
                        <a:t>Ort</a:t>
                      </a:r>
                      <a:r>
                        <a:rPr lang="tr-TR" sz="900" dirty="0" smtClean="0"/>
                        <a:t> % 25 </a:t>
                      </a:r>
                      <a:endParaRPr lang="tr-TR" sz="900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900" dirty="0"/>
                        <a:t>Gelir Vergisi</a:t>
                      </a:r>
                      <a:endParaRPr lang="tr-TR" sz="900" b="1" dirty="0">
                        <a:solidFill>
                          <a:srgbClr val="FF0000"/>
                        </a:solidFill>
                      </a:endParaRPr>
                    </a:p>
                  </a:txBody>
                  <a:tcPr marL="91423" marR="91423" marT="45681" marB="4568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1" i="1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Hazine</a:t>
                      </a:r>
                    </a:p>
                  </a:txBody>
                  <a:tcPr marL="91423" marR="91423" marT="45681" marB="4568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1" i="1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Fakülte</a:t>
                      </a:r>
                    </a:p>
                  </a:txBody>
                  <a:tcPr marL="91423" marR="91423" marT="45681" marB="4568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1" i="1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BAP</a:t>
                      </a:r>
                    </a:p>
                  </a:txBody>
                  <a:tcPr marL="91423" marR="91423" marT="45681" marB="45681" anchor="ctr"/>
                </a:tc>
                <a:extLst>
                  <a:ext uri="{0D108BD9-81ED-4DB2-BD59-A6C34878D82A}">
                    <a16:rowId xmlns:a16="http://schemas.microsoft.com/office/drawing/2014/main" val="3067416456"/>
                  </a:ext>
                </a:extLst>
              </a:tr>
              <a:tr h="274241">
                <a:tc vMerge="1">
                  <a:txBody>
                    <a:bodyPr/>
                    <a:lstStyle/>
                    <a:p>
                      <a:pPr algn="ctr"/>
                      <a:endParaRPr lang="tr-TR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dirty="0"/>
                        <a:t>1</a:t>
                      </a:r>
                    </a:p>
                  </a:txBody>
                  <a:tcPr marL="91423" marR="91423" marT="45681" marB="4568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dirty="0"/>
                        <a:t>30</a:t>
                      </a:r>
                    </a:p>
                  </a:txBody>
                  <a:tcPr marL="91423" marR="91423" marT="45681" marB="4568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dirty="0" smtClean="0"/>
                        <a:t>20</a:t>
                      </a:r>
                      <a:endParaRPr lang="tr-TR" sz="1200" dirty="0"/>
                    </a:p>
                  </a:txBody>
                  <a:tcPr marL="91423" marR="91423" marT="45681" marB="45681" anchor="ctr"/>
                </a:tc>
                <a:extLst>
                  <a:ext uri="{0D108BD9-81ED-4DB2-BD59-A6C34878D82A}">
                    <a16:rowId xmlns:a16="http://schemas.microsoft.com/office/drawing/2014/main" val="3731096656"/>
                  </a:ext>
                </a:extLst>
              </a:tr>
            </a:tbl>
          </a:graphicData>
        </a:graphic>
      </p:graphicFrame>
      <p:sp>
        <p:nvSpPr>
          <p:cNvPr id="21" name="Oval 20">
            <a:extLst>
              <a:ext uri="{FF2B5EF4-FFF2-40B4-BE49-F238E27FC236}">
                <a16:creationId xmlns:a16="http://schemas.microsoft.com/office/drawing/2014/main" id="{A3AE1AF0-28ED-CC40-9BD8-2C6E1B61D8B5}"/>
              </a:ext>
            </a:extLst>
          </p:cNvPr>
          <p:cNvSpPr/>
          <p:nvPr/>
        </p:nvSpPr>
        <p:spPr>
          <a:xfrm>
            <a:off x="6038850" y="3333750"/>
            <a:ext cx="115888" cy="115888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70D8B320-DFED-FE4A-BF1F-3AEE48C1CAFB}"/>
              </a:ext>
            </a:extLst>
          </p:cNvPr>
          <p:cNvCxnSpPr>
            <a:stCxn id="21" idx="6"/>
          </p:cNvCxnSpPr>
          <p:nvPr/>
        </p:nvCxnSpPr>
        <p:spPr>
          <a:xfrm flipV="1">
            <a:off x="6154738" y="3230563"/>
            <a:ext cx="927100" cy="161925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6B611E33-2ADD-C74C-92D0-ECF380FF1038}"/>
              </a:ext>
            </a:extLst>
          </p:cNvPr>
          <p:cNvCxnSpPr>
            <a:stCxn id="21" idx="6"/>
            <a:endCxn id="48" idx="1"/>
          </p:cNvCxnSpPr>
          <p:nvPr/>
        </p:nvCxnSpPr>
        <p:spPr>
          <a:xfrm flipV="1">
            <a:off x="6154738" y="1585913"/>
            <a:ext cx="963612" cy="1806575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B08F6104-76F3-E24B-8EE0-475E0F9EC403}"/>
              </a:ext>
            </a:extLst>
          </p:cNvPr>
          <p:cNvCxnSpPr>
            <a:stCxn id="21" idx="5"/>
          </p:cNvCxnSpPr>
          <p:nvPr/>
        </p:nvCxnSpPr>
        <p:spPr>
          <a:xfrm>
            <a:off x="6137275" y="3433763"/>
            <a:ext cx="965200" cy="477837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Oval 53">
            <a:extLst>
              <a:ext uri="{FF2B5EF4-FFF2-40B4-BE49-F238E27FC236}">
                <a16:creationId xmlns:a16="http://schemas.microsoft.com/office/drawing/2014/main" id="{0A88473A-5343-DE49-81DF-A111FD28B4A4}"/>
              </a:ext>
            </a:extLst>
          </p:cNvPr>
          <p:cNvSpPr/>
          <p:nvPr/>
        </p:nvSpPr>
        <p:spPr>
          <a:xfrm>
            <a:off x="3640138" y="4419600"/>
            <a:ext cx="115887" cy="115888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22967ECB-F35C-B74A-95CD-F6B13DF4B9A1}"/>
              </a:ext>
            </a:extLst>
          </p:cNvPr>
          <p:cNvSpPr txBox="1"/>
          <p:nvPr/>
        </p:nvSpPr>
        <p:spPr>
          <a:xfrm>
            <a:off x="7097146" y="4780473"/>
            <a:ext cx="1460328" cy="57204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  <a:alpha val="97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</a:t>
            </a:r>
            <a:r>
              <a:rPr kumimoji="0" lang="tr-TR" sz="24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>
                    <a:lumMod val="50000"/>
                    <a:alpha val="97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Anatek</a:t>
            </a:r>
            <a:endParaRPr kumimoji="0" lang="tr-TR" sz="2400" b="1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50000"/>
                  <a:alpha val="97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62" name="Table 53">
            <a:extLst>
              <a:ext uri="{FF2B5EF4-FFF2-40B4-BE49-F238E27FC236}">
                <a16:creationId xmlns:a16="http://schemas.microsoft.com/office/drawing/2014/main" id="{07B6D992-FA75-2746-8A2E-5A8291508F55}"/>
              </a:ext>
            </a:extLst>
          </p:cNvPr>
          <p:cNvGraphicFramePr>
            <a:graphicFrameLocks noGrp="1"/>
          </p:cNvGraphicFramePr>
          <p:nvPr/>
        </p:nvGraphicFramePr>
        <p:xfrm>
          <a:off x="8632825" y="4773613"/>
          <a:ext cx="3448050" cy="701674"/>
        </p:xfrm>
        <a:graphic>
          <a:graphicData uri="http://schemas.openxmlformats.org/drawingml/2006/table">
            <a:tbl>
              <a:tblPr firstRow="1" bandRow="1">
                <a:tableStyleId>{1FECB4D8-DB02-4DC6-A0A2-4F2EBAE1DC90}</a:tableStyleId>
              </a:tblPr>
              <a:tblGrid>
                <a:gridCol w="1619802">
                  <a:extLst>
                    <a:ext uri="{9D8B030D-6E8A-4147-A177-3AD203B41FA5}">
                      <a16:colId xmlns:a16="http://schemas.microsoft.com/office/drawing/2014/main" val="3273080201"/>
                    </a:ext>
                  </a:extLst>
                </a:gridCol>
                <a:gridCol w="1828248">
                  <a:extLst>
                    <a:ext uri="{9D8B030D-6E8A-4147-A177-3AD203B41FA5}">
                      <a16:colId xmlns:a16="http://schemas.microsoft.com/office/drawing/2014/main" val="3251900308"/>
                    </a:ext>
                  </a:extLst>
                </a:gridCol>
              </a:tblGrid>
              <a:tr h="274568"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/>
                        <a:t>Yapan ve Çalışan</a:t>
                      </a:r>
                      <a:endParaRPr lang="tr-TR" sz="18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/>
                        <a:t>ANATEK</a:t>
                      </a:r>
                    </a:p>
                  </a:txBody>
                  <a:tcPr marL="0" marR="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3880066"/>
                  </a:ext>
                </a:extLst>
              </a:tr>
              <a:tr h="213553">
                <a:tc>
                  <a:txBody>
                    <a:bodyPr/>
                    <a:lstStyle/>
                    <a:p>
                      <a:pPr algn="ctr"/>
                      <a:r>
                        <a:rPr lang="tr-TR" sz="1200" dirty="0" smtClean="0"/>
                        <a:t>% </a:t>
                      </a:r>
                      <a:r>
                        <a:rPr lang="tr-TR" sz="1400" dirty="0" smtClean="0"/>
                        <a:t>79</a:t>
                      </a:r>
                      <a:endParaRPr lang="tr-TR" sz="1400" b="1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dirty="0" smtClean="0"/>
                        <a:t>% </a:t>
                      </a:r>
                      <a:r>
                        <a:rPr lang="tr-TR" sz="1400" dirty="0" smtClean="0"/>
                        <a:t>21</a:t>
                      </a:r>
                      <a:endParaRPr lang="tr-TR" sz="1400" b="1" dirty="0"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531999913"/>
                  </a:ext>
                </a:extLst>
              </a:tr>
              <a:tr h="21355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dirty="0">
                          <a:solidFill>
                            <a:srgbClr val="FF0000"/>
                          </a:solidFill>
                        </a:rPr>
                        <a:t>Gelir Vergisi MUAF</a:t>
                      </a:r>
                      <a:endParaRPr lang="tr-TR" sz="1200" b="1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dirty="0">
                          <a:sym typeface="Wingdings" pitchFamily="2" charset="2"/>
                        </a:rPr>
                        <a:t>? </a:t>
                      </a:r>
                      <a:r>
                        <a:rPr lang="tr-TR" sz="1400" dirty="0"/>
                        <a:t>Döner Ser. </a:t>
                      </a:r>
                      <a:r>
                        <a:rPr lang="tr-TR" sz="1400" dirty="0">
                          <a:sym typeface="Wingdings" pitchFamily="2" charset="2"/>
                        </a:rPr>
                        <a:t> BAP</a:t>
                      </a:r>
                      <a:endParaRPr lang="tr-TR" sz="1400" b="1" i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067416456"/>
                  </a:ext>
                </a:extLst>
              </a:tr>
            </a:tbl>
          </a:graphicData>
        </a:graphic>
      </p:graphicFrame>
      <p:sp>
        <p:nvSpPr>
          <p:cNvPr id="63" name="TextBox 62">
            <a:extLst>
              <a:ext uri="{FF2B5EF4-FFF2-40B4-BE49-F238E27FC236}">
                <a16:creationId xmlns:a16="http://schemas.microsoft.com/office/drawing/2014/main" id="{47134988-D737-5A40-BB54-9DA7F89F482F}"/>
              </a:ext>
            </a:extLst>
          </p:cNvPr>
          <p:cNvSpPr txBox="1"/>
          <p:nvPr/>
        </p:nvSpPr>
        <p:spPr>
          <a:xfrm>
            <a:off x="7082421" y="5532104"/>
            <a:ext cx="1550679" cy="68906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  <a:alpha val="97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Teknoparkta Şirket Kurma</a:t>
            </a:r>
          </a:p>
        </p:txBody>
      </p:sp>
      <p:graphicFrame>
        <p:nvGraphicFramePr>
          <p:cNvPr id="67" name="Table 53">
            <a:extLst>
              <a:ext uri="{FF2B5EF4-FFF2-40B4-BE49-F238E27FC236}">
                <a16:creationId xmlns:a16="http://schemas.microsoft.com/office/drawing/2014/main" id="{31887868-8755-3647-9A19-7999F02B26EA}"/>
              </a:ext>
            </a:extLst>
          </p:cNvPr>
          <p:cNvGraphicFramePr>
            <a:graphicFrameLocks noGrp="1"/>
          </p:cNvGraphicFramePr>
          <p:nvPr/>
        </p:nvGraphicFramePr>
        <p:xfrm>
          <a:off x="9075738" y="5526088"/>
          <a:ext cx="3005137" cy="701674"/>
        </p:xfrm>
        <a:graphic>
          <a:graphicData uri="http://schemas.openxmlformats.org/drawingml/2006/table">
            <a:tbl>
              <a:tblPr firstRow="1" bandRow="1">
                <a:tableStyleId>{1FECB4D8-DB02-4DC6-A0A2-4F2EBAE1DC90}</a:tableStyleId>
              </a:tblPr>
              <a:tblGrid>
                <a:gridCol w="1261527">
                  <a:extLst>
                    <a:ext uri="{9D8B030D-6E8A-4147-A177-3AD203B41FA5}">
                      <a16:colId xmlns:a16="http://schemas.microsoft.com/office/drawing/2014/main" val="3273080201"/>
                    </a:ext>
                  </a:extLst>
                </a:gridCol>
                <a:gridCol w="1743610">
                  <a:extLst>
                    <a:ext uri="{9D8B030D-6E8A-4147-A177-3AD203B41FA5}">
                      <a16:colId xmlns:a16="http://schemas.microsoft.com/office/drawing/2014/main" val="3251900308"/>
                    </a:ext>
                  </a:extLst>
                </a:gridCol>
              </a:tblGrid>
              <a:tr h="274568">
                <a:tc>
                  <a:txBody>
                    <a:bodyPr/>
                    <a:lstStyle/>
                    <a:p>
                      <a:pPr algn="ctr"/>
                      <a:r>
                        <a:rPr lang="tr-TR" sz="1800" dirty="0"/>
                        <a:t>Yapan</a:t>
                      </a:r>
                    </a:p>
                  </a:txBody>
                  <a:tcPr marL="0" marR="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/>
                        <a:t>Şirketim</a:t>
                      </a:r>
                    </a:p>
                  </a:txBody>
                  <a:tcPr marL="0" marR="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3880066"/>
                  </a:ext>
                </a:extLst>
              </a:tr>
              <a:tr h="213553">
                <a:tc>
                  <a:txBody>
                    <a:bodyPr/>
                    <a:lstStyle/>
                    <a:p>
                      <a:pPr algn="ctr"/>
                      <a:r>
                        <a:rPr lang="tr-TR" sz="1200" dirty="0" smtClean="0"/>
                        <a:t>% </a:t>
                      </a:r>
                      <a:r>
                        <a:rPr lang="tr-TR" sz="1400" dirty="0" smtClean="0"/>
                        <a:t>100 </a:t>
                      </a:r>
                      <a:r>
                        <a:rPr lang="tr-TR" sz="1400" dirty="0"/>
                        <a:t>?</a:t>
                      </a:r>
                      <a:endParaRPr lang="tr-TR" sz="1400" b="1" dirty="0"/>
                    </a:p>
                  </a:txBody>
                  <a:tcPr marL="0" marR="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b="1" dirty="0"/>
                        <a:t>Giderler ??</a:t>
                      </a:r>
                      <a:endParaRPr lang="tr-TR" sz="1400" b="1" dirty="0"/>
                    </a:p>
                  </a:txBody>
                  <a:tcPr marL="0" marR="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1999913"/>
                  </a:ext>
                </a:extLst>
              </a:tr>
              <a:tr h="21355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dirty="0">
                          <a:solidFill>
                            <a:srgbClr val="FF0000"/>
                          </a:solidFill>
                        </a:rPr>
                        <a:t>Gelir Vergisi MUAF</a:t>
                      </a:r>
                      <a:endParaRPr lang="tr-TR" sz="1200" b="1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dirty="0">
                          <a:sym typeface="Wingdings" pitchFamily="2" charset="2"/>
                        </a:rPr>
                        <a:t>? </a:t>
                      </a:r>
                      <a:r>
                        <a:rPr lang="tr-TR" sz="1400" dirty="0"/>
                        <a:t>Döner Ser. </a:t>
                      </a:r>
                      <a:r>
                        <a:rPr lang="tr-TR" sz="1400" dirty="0">
                          <a:sym typeface="Wingdings" pitchFamily="2" charset="2"/>
                        </a:rPr>
                        <a:t> BAP</a:t>
                      </a:r>
                      <a:endParaRPr lang="tr-TR" sz="1400" b="1" i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7416456"/>
                  </a:ext>
                </a:extLst>
              </a:tr>
            </a:tbl>
          </a:graphicData>
        </a:graphic>
      </p:graphicFrame>
      <p:sp>
        <p:nvSpPr>
          <p:cNvPr id="70" name="Oval 69">
            <a:extLst>
              <a:ext uri="{FF2B5EF4-FFF2-40B4-BE49-F238E27FC236}">
                <a16:creationId xmlns:a16="http://schemas.microsoft.com/office/drawing/2014/main" id="{5942E90F-E073-9344-A372-1E0AF343492D}"/>
              </a:ext>
            </a:extLst>
          </p:cNvPr>
          <p:cNvSpPr/>
          <p:nvPr/>
        </p:nvSpPr>
        <p:spPr>
          <a:xfrm>
            <a:off x="6038850" y="5643563"/>
            <a:ext cx="115888" cy="115887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73" name="Straight Arrow Connector 72">
            <a:extLst>
              <a:ext uri="{FF2B5EF4-FFF2-40B4-BE49-F238E27FC236}">
                <a16:creationId xmlns:a16="http://schemas.microsoft.com/office/drawing/2014/main" id="{A3156DB4-3A0C-0248-9E64-C47E2AE01763}"/>
              </a:ext>
            </a:extLst>
          </p:cNvPr>
          <p:cNvCxnSpPr>
            <a:cxnSpLocks/>
          </p:cNvCxnSpPr>
          <p:nvPr/>
        </p:nvCxnSpPr>
        <p:spPr>
          <a:xfrm>
            <a:off x="3673475" y="4476750"/>
            <a:ext cx="1195388" cy="117475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Decision 54">
            <a:extLst>
              <a:ext uri="{FF2B5EF4-FFF2-40B4-BE49-F238E27FC236}">
                <a16:creationId xmlns:a16="http://schemas.microsoft.com/office/drawing/2014/main" id="{9E68261D-8390-4040-84CD-415C5BFA277D}"/>
              </a:ext>
            </a:extLst>
          </p:cNvPr>
          <p:cNvSpPr/>
          <p:nvPr/>
        </p:nvSpPr>
        <p:spPr>
          <a:xfrm>
            <a:off x="4835525" y="3911600"/>
            <a:ext cx="1395413" cy="1363663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Dışarıdan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İstihdam gerekiyor mu?</a:t>
            </a:r>
          </a:p>
        </p:txBody>
      </p:sp>
      <p:cxnSp>
        <p:nvCxnSpPr>
          <p:cNvPr id="82" name="Elbow Connector 81">
            <a:extLst>
              <a:ext uri="{FF2B5EF4-FFF2-40B4-BE49-F238E27FC236}">
                <a16:creationId xmlns:a16="http://schemas.microsoft.com/office/drawing/2014/main" id="{2BB874A6-E737-E345-BEA8-D719F4CCFDC9}"/>
              </a:ext>
            </a:extLst>
          </p:cNvPr>
          <p:cNvCxnSpPr>
            <a:endCxn id="21" idx="2"/>
          </p:cNvCxnSpPr>
          <p:nvPr/>
        </p:nvCxnSpPr>
        <p:spPr>
          <a:xfrm rot="5400000" flipH="1" flipV="1">
            <a:off x="5515769" y="3407569"/>
            <a:ext cx="539750" cy="506412"/>
          </a:xfrm>
          <a:prstGeom prst="bentConnector2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Elbow Connector 82">
            <a:extLst>
              <a:ext uri="{FF2B5EF4-FFF2-40B4-BE49-F238E27FC236}">
                <a16:creationId xmlns:a16="http://schemas.microsoft.com/office/drawing/2014/main" id="{B22BA173-3BF4-D242-8AA2-BC4451DAB108}"/>
              </a:ext>
            </a:extLst>
          </p:cNvPr>
          <p:cNvCxnSpPr>
            <a:cxnSpLocks/>
            <a:stCxn id="55" idx="2"/>
            <a:endCxn id="70" idx="2"/>
          </p:cNvCxnSpPr>
          <p:nvPr/>
        </p:nvCxnSpPr>
        <p:spPr>
          <a:xfrm rot="16200000" flipH="1">
            <a:off x="5572919" y="5234782"/>
            <a:ext cx="425450" cy="506412"/>
          </a:xfrm>
          <a:prstGeom prst="bentConnector2">
            <a:avLst/>
          </a:prstGeom>
          <a:ln w="381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>
            <a:extLst>
              <a:ext uri="{FF2B5EF4-FFF2-40B4-BE49-F238E27FC236}">
                <a16:creationId xmlns:a16="http://schemas.microsoft.com/office/drawing/2014/main" id="{959B1C2A-BBAB-E34C-9AA3-D9D5EECC4849}"/>
              </a:ext>
            </a:extLst>
          </p:cNvPr>
          <p:cNvCxnSpPr>
            <a:cxnSpLocks/>
            <a:stCxn id="70" idx="6"/>
            <a:endCxn id="63" idx="1"/>
          </p:cNvCxnSpPr>
          <p:nvPr/>
        </p:nvCxnSpPr>
        <p:spPr>
          <a:xfrm>
            <a:off x="6154738" y="5702300"/>
            <a:ext cx="927100" cy="174625"/>
          </a:xfrm>
          <a:prstGeom prst="straightConnector1">
            <a:avLst/>
          </a:prstGeom>
          <a:ln w="381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>
            <a:extLst>
              <a:ext uri="{FF2B5EF4-FFF2-40B4-BE49-F238E27FC236}">
                <a16:creationId xmlns:a16="http://schemas.microsoft.com/office/drawing/2014/main" id="{0DBFD33B-CFC7-464C-B813-540C80394096}"/>
              </a:ext>
            </a:extLst>
          </p:cNvPr>
          <p:cNvCxnSpPr>
            <a:cxnSpLocks/>
            <a:endCxn id="61" idx="1"/>
          </p:cNvCxnSpPr>
          <p:nvPr/>
        </p:nvCxnSpPr>
        <p:spPr>
          <a:xfrm flipV="1">
            <a:off x="6154738" y="5065713"/>
            <a:ext cx="942975" cy="596900"/>
          </a:xfrm>
          <a:prstGeom prst="straightConnector1">
            <a:avLst/>
          </a:prstGeom>
          <a:ln w="381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TextBox 101">
            <a:extLst>
              <a:ext uri="{FF2B5EF4-FFF2-40B4-BE49-F238E27FC236}">
                <a16:creationId xmlns:a16="http://schemas.microsoft.com/office/drawing/2014/main" id="{50829C4F-8230-4344-851E-1D1C69BF0279}"/>
              </a:ext>
            </a:extLst>
          </p:cNvPr>
          <p:cNvSpPr txBox="1"/>
          <p:nvPr/>
        </p:nvSpPr>
        <p:spPr>
          <a:xfrm>
            <a:off x="7094373" y="6278544"/>
            <a:ext cx="2285786" cy="55641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600" b="1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50000"/>
                    <a:alpha val="97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Müşteri (Ar-Ge) Kuruluşta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600" b="1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50000"/>
                    <a:alpha val="97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yarı zamanlı çalışma</a:t>
            </a:r>
          </a:p>
        </p:txBody>
      </p:sp>
      <p:sp>
        <p:nvSpPr>
          <p:cNvPr id="103" name="Rectangle 102"/>
          <p:cNvSpPr>
            <a:spLocks noChangeArrowheads="1"/>
          </p:cNvSpPr>
          <p:nvPr/>
        </p:nvSpPr>
        <p:spPr bwMode="auto">
          <a:xfrm>
            <a:off x="5467350" y="5257800"/>
            <a:ext cx="5810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altLang="tr-TR" sz="1800" b="0" i="1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Evet</a:t>
            </a:r>
          </a:p>
        </p:txBody>
      </p:sp>
      <p:sp>
        <p:nvSpPr>
          <p:cNvPr id="104" name="Rectangle 103"/>
          <p:cNvSpPr>
            <a:spLocks noChangeArrowheads="1"/>
          </p:cNvSpPr>
          <p:nvPr/>
        </p:nvSpPr>
        <p:spPr bwMode="auto">
          <a:xfrm>
            <a:off x="5480050" y="3600450"/>
            <a:ext cx="6810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altLang="tr-TR" sz="1800" b="0" i="1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Hayır</a:t>
            </a:r>
          </a:p>
        </p:txBody>
      </p:sp>
      <p:cxnSp>
        <p:nvCxnSpPr>
          <p:cNvPr id="105" name="Straight Arrow Connector 104">
            <a:extLst>
              <a:ext uri="{FF2B5EF4-FFF2-40B4-BE49-F238E27FC236}">
                <a16:creationId xmlns:a16="http://schemas.microsoft.com/office/drawing/2014/main" id="{F90B586C-B89D-5B42-9034-58393AAB115B}"/>
              </a:ext>
            </a:extLst>
          </p:cNvPr>
          <p:cNvCxnSpPr>
            <a:cxnSpLocks/>
            <a:stCxn id="76" idx="2"/>
            <a:endCxn id="102" idx="1"/>
          </p:cNvCxnSpPr>
          <p:nvPr/>
        </p:nvCxnSpPr>
        <p:spPr>
          <a:xfrm>
            <a:off x="3668713" y="6121400"/>
            <a:ext cx="3425825" cy="434975"/>
          </a:xfrm>
          <a:prstGeom prst="straightConnector1">
            <a:avLst/>
          </a:prstGeom>
          <a:ln w="38100">
            <a:solidFill>
              <a:srgbClr val="FF99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itle 1">
            <a:extLst>
              <a:ext uri="{FF2B5EF4-FFF2-40B4-BE49-F238E27FC236}">
                <a16:creationId xmlns:a16="http://schemas.microsoft.com/office/drawing/2014/main" id="{43DA28AA-4A93-3747-AD6D-FCF4922BB220}"/>
              </a:ext>
            </a:extLst>
          </p:cNvPr>
          <p:cNvSpPr txBox="1">
            <a:spLocks/>
          </p:cNvSpPr>
          <p:nvPr/>
        </p:nvSpPr>
        <p:spPr bwMode="auto">
          <a:xfrm>
            <a:off x="2239963" y="3435350"/>
            <a:ext cx="2097087" cy="712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3429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685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10287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33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 Light" panose="020F0302020204030204"/>
                <a:ea typeface="+mj-ea"/>
                <a:cs typeface="+mj-cs"/>
              </a:rPr>
              <a:t>Test-Analiz Olmayan</a:t>
            </a:r>
          </a:p>
        </p:txBody>
      </p:sp>
      <p:sp>
        <p:nvSpPr>
          <p:cNvPr id="72" name="Dikdörtgen 71"/>
          <p:cNvSpPr/>
          <p:nvPr/>
        </p:nvSpPr>
        <p:spPr>
          <a:xfrm>
            <a:off x="857516" y="32475"/>
            <a:ext cx="13953541" cy="91307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ts val="3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3600" b="1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Test-Analiz, Eğitim, Danışmanlık ve </a:t>
            </a:r>
          </a:p>
          <a:p>
            <a:pPr marL="0" marR="0" lvl="0" indent="0" algn="l" defTabSz="914400" rtl="0" eaLnBrk="1" fontAlgn="auto" latinLnBrk="0" hangingPunct="1">
              <a:lnSpc>
                <a:spcPts val="3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3600" b="1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Ar-Ge teklifi gelirse hangi yolu izlemeliyim? </a:t>
            </a:r>
            <a:endParaRPr kumimoji="0" lang="tr-TR" sz="3600" b="1" i="0" u="none" strike="noStrike" kern="1200" cap="none" spc="0" normalizeH="0" baseline="0" noProof="0" dirty="0">
              <a:ln/>
              <a:solidFill>
                <a:srgbClr val="FFC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4" name="Picture 14">
            <a:extLst>
              <a:ext uri="{FF2B5EF4-FFF2-40B4-BE49-F238E27FC236}">
                <a16:creationId xmlns:a16="http://schemas.microsoft.com/office/drawing/2014/main" id="{A6D008E7-4636-724E-AF39-9F2A5377676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693988" y="5911850"/>
            <a:ext cx="735012" cy="736600"/>
          </a:xfrm>
          <a:prstGeom prst="rect">
            <a:avLst/>
          </a:prstGeom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</p:pic>
      <p:graphicFrame>
        <p:nvGraphicFramePr>
          <p:cNvPr id="42" name="Table 53">
            <a:extLst>
              <a:ext uri="{FF2B5EF4-FFF2-40B4-BE49-F238E27FC236}">
                <a16:creationId xmlns:a16="http://schemas.microsoft.com/office/drawing/2014/main" id="{31887868-8755-3647-9A19-7999F02B26EA}"/>
              </a:ext>
            </a:extLst>
          </p:cNvPr>
          <p:cNvGraphicFramePr>
            <a:graphicFrameLocks noGrp="1"/>
          </p:cNvGraphicFramePr>
          <p:nvPr/>
        </p:nvGraphicFramePr>
        <p:xfrm>
          <a:off x="9694863" y="6302375"/>
          <a:ext cx="2362200" cy="427038"/>
        </p:xfrm>
        <a:graphic>
          <a:graphicData uri="http://schemas.openxmlformats.org/drawingml/2006/table">
            <a:tbl>
              <a:tblPr firstRow="1" bandRow="1">
                <a:tableStyleId>{1FECB4D8-DB02-4DC6-A0A2-4F2EBAE1DC90}</a:tableStyleId>
              </a:tblPr>
              <a:tblGrid>
                <a:gridCol w="2362200">
                  <a:extLst>
                    <a:ext uri="{9D8B030D-6E8A-4147-A177-3AD203B41FA5}">
                      <a16:colId xmlns:a16="http://schemas.microsoft.com/office/drawing/2014/main" val="3251900308"/>
                    </a:ext>
                  </a:extLst>
                </a:gridCol>
              </a:tblGrid>
              <a:tr h="427038"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>
                          <a:sym typeface="Wingdings" pitchFamily="2" charset="2"/>
                        </a:rPr>
                        <a:t>YK Kararı ile görevlendirme </a:t>
                      </a:r>
                    </a:p>
                    <a:p>
                      <a:pPr algn="ctr"/>
                      <a:r>
                        <a:rPr lang="tr-TR" sz="1400" dirty="0" smtClean="0">
                          <a:sym typeface="Wingdings" pitchFamily="2" charset="2"/>
                        </a:rPr>
                        <a:t>( % 5 Gelir</a:t>
                      </a:r>
                      <a:r>
                        <a:rPr lang="tr-TR" sz="1400" baseline="0" dirty="0" smtClean="0">
                          <a:sym typeface="Wingdings" pitchFamily="2" charset="2"/>
                        </a:rPr>
                        <a:t> vergisi kesintisi olur)</a:t>
                      </a:r>
                      <a:endParaRPr lang="tr-TR" sz="1400" b="1" i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067416456"/>
                  </a:ext>
                </a:extLst>
              </a:tr>
            </a:tbl>
          </a:graphicData>
        </a:graphic>
      </p:graphicFrame>
      <p:sp>
        <p:nvSpPr>
          <p:cNvPr id="45" name="Dikdörtgen 44"/>
          <p:cNvSpPr/>
          <p:nvPr/>
        </p:nvSpPr>
        <p:spPr>
          <a:xfrm rot="388925">
            <a:off x="3943153" y="5832567"/>
            <a:ext cx="2316135" cy="502702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ts val="3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400" b="1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Danışmanlık mı?</a:t>
            </a:r>
            <a:endParaRPr kumimoji="0" lang="tr-TR" sz="2400" b="1" i="0" u="none" strike="noStrike" kern="1200" cap="none" spc="0" normalizeH="0" baseline="0" noProof="0" dirty="0">
              <a:ln/>
              <a:solidFill>
                <a:srgbClr val="FFC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1" name="Title 1">
            <a:extLst>
              <a:ext uri="{FF2B5EF4-FFF2-40B4-BE49-F238E27FC236}">
                <a16:creationId xmlns:a16="http://schemas.microsoft.com/office/drawing/2014/main" id="{43DA28AA-4A93-3747-AD6D-FCF4922BB220}"/>
              </a:ext>
            </a:extLst>
          </p:cNvPr>
          <p:cNvSpPr txBox="1">
            <a:spLocks/>
          </p:cNvSpPr>
          <p:nvPr/>
        </p:nvSpPr>
        <p:spPr bwMode="auto">
          <a:xfrm>
            <a:off x="2339975" y="1524000"/>
            <a:ext cx="2170113" cy="747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3429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685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10287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33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3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 Light" panose="020F0302020204030204"/>
                <a:ea typeface="+mj-ea"/>
                <a:cs typeface="+mj-cs"/>
              </a:rPr>
              <a:t>Test-</a:t>
            </a:r>
          </a:p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33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3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 Light" panose="020F0302020204030204"/>
                <a:ea typeface="+mj-ea"/>
                <a:cs typeface="+mj-cs"/>
              </a:rPr>
              <a:t>Analiz</a:t>
            </a:r>
          </a:p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33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3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 Light" panose="020F0302020204030204"/>
                <a:ea typeface="+mj-ea"/>
                <a:cs typeface="+mj-cs"/>
              </a:rPr>
              <a:t>Eğitim</a:t>
            </a:r>
            <a:endParaRPr kumimoji="0" lang="tr-TR" sz="3300" b="1" i="0" u="none" strike="noStrike" kern="1200" cap="none" spc="0" normalizeH="0" baseline="0" noProof="0" dirty="0">
              <a:ln>
                <a:noFill/>
              </a:ln>
              <a:solidFill>
                <a:srgbClr val="3366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  <p:pic>
        <p:nvPicPr>
          <p:cNvPr id="56" name="Picture 14">
            <a:extLst>
              <a:ext uri="{FF2B5EF4-FFF2-40B4-BE49-F238E27FC236}">
                <a16:creationId xmlns:a16="http://schemas.microsoft.com/office/drawing/2014/main" id="{A6D008E7-4636-724E-AF39-9F2A5377676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644775" y="2562225"/>
            <a:ext cx="661988" cy="661988"/>
          </a:xfrm>
          <a:prstGeom prst="rect">
            <a:avLst/>
          </a:prstGeom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</p:pic>
      <p:sp>
        <p:nvSpPr>
          <p:cNvPr id="57" name="Oval 56">
            <a:extLst>
              <a:ext uri="{FF2B5EF4-FFF2-40B4-BE49-F238E27FC236}">
                <a16:creationId xmlns:a16="http://schemas.microsoft.com/office/drawing/2014/main" id="{0A88473A-5343-DE49-81DF-A111FD28B4A4}"/>
              </a:ext>
            </a:extLst>
          </p:cNvPr>
          <p:cNvSpPr/>
          <p:nvPr/>
        </p:nvSpPr>
        <p:spPr>
          <a:xfrm>
            <a:off x="3670300" y="1639888"/>
            <a:ext cx="115888" cy="115887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58" name="Straight Arrow Connector 72">
            <a:extLst>
              <a:ext uri="{FF2B5EF4-FFF2-40B4-BE49-F238E27FC236}">
                <a16:creationId xmlns:a16="http://schemas.microsoft.com/office/drawing/2014/main" id="{A3156DB4-3A0C-0248-9E64-C47E2AE01763}"/>
              </a:ext>
            </a:extLst>
          </p:cNvPr>
          <p:cNvCxnSpPr>
            <a:cxnSpLocks/>
            <a:stCxn id="57" idx="3"/>
            <a:endCxn id="50" idx="1"/>
          </p:cNvCxnSpPr>
          <p:nvPr/>
        </p:nvCxnSpPr>
        <p:spPr>
          <a:xfrm>
            <a:off x="3687763" y="1738313"/>
            <a:ext cx="3406775" cy="1358900"/>
          </a:xfrm>
          <a:prstGeom prst="straightConnector1">
            <a:avLst/>
          </a:prstGeom>
          <a:ln w="38100">
            <a:solidFill>
              <a:srgbClr val="3366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Oval 58">
            <a:extLst>
              <a:ext uri="{FF2B5EF4-FFF2-40B4-BE49-F238E27FC236}">
                <a16:creationId xmlns:a16="http://schemas.microsoft.com/office/drawing/2014/main" id="{0A88473A-5343-DE49-81DF-A111FD28B4A4}"/>
              </a:ext>
            </a:extLst>
          </p:cNvPr>
          <p:cNvSpPr/>
          <p:nvPr/>
        </p:nvSpPr>
        <p:spPr>
          <a:xfrm>
            <a:off x="3692525" y="2205038"/>
            <a:ext cx="115888" cy="115887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60" name="Straight Arrow Connector 72">
            <a:extLst>
              <a:ext uri="{FF2B5EF4-FFF2-40B4-BE49-F238E27FC236}">
                <a16:creationId xmlns:a16="http://schemas.microsoft.com/office/drawing/2014/main" id="{A3156DB4-3A0C-0248-9E64-C47E2AE01763}"/>
              </a:ext>
            </a:extLst>
          </p:cNvPr>
          <p:cNvCxnSpPr>
            <a:cxnSpLocks/>
            <a:stCxn id="59" idx="2"/>
            <a:endCxn id="52" idx="1"/>
          </p:cNvCxnSpPr>
          <p:nvPr/>
        </p:nvCxnSpPr>
        <p:spPr>
          <a:xfrm>
            <a:off x="3692525" y="2262188"/>
            <a:ext cx="3405188" cy="1857375"/>
          </a:xfrm>
          <a:prstGeom prst="straightConnector1">
            <a:avLst/>
          </a:prstGeom>
          <a:ln w="38100">
            <a:solidFill>
              <a:srgbClr val="3366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>
            <a:extLst>
              <a:ext uri="{FF2B5EF4-FFF2-40B4-BE49-F238E27FC236}">
                <a16:creationId xmlns:a16="http://schemas.microsoft.com/office/drawing/2014/main" id="{04EFAA4B-5BC8-F740-95C2-4808EE216337}"/>
              </a:ext>
            </a:extLst>
          </p:cNvPr>
          <p:cNvSpPr txBox="1"/>
          <p:nvPr/>
        </p:nvSpPr>
        <p:spPr>
          <a:xfrm rot="16200000">
            <a:off x="4793385" y="2612075"/>
            <a:ext cx="3417205" cy="440959"/>
          </a:xfrm>
          <a:prstGeom prst="rect">
            <a:avLst/>
          </a:prstGeom>
          <a:gradFill>
            <a:gsLst>
              <a:gs pos="50000">
                <a:srgbClr val="FBE6D6">
                  <a:alpha val="83000"/>
                </a:srgbClr>
              </a:gs>
              <a:gs pos="0">
                <a:schemeClr val="accent1">
                  <a:lumMod val="5000"/>
                  <a:lumOff val="95000"/>
                </a:schemeClr>
              </a:gs>
              <a:gs pos="91000">
                <a:schemeClr val="accent1">
                  <a:lumMod val="45000"/>
                  <a:lumOff val="55000"/>
                </a:schemeClr>
              </a:gs>
              <a:gs pos="9000">
                <a:srgbClr val="E2F1DA"/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0" scaled="0"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0" tIns="0" rIns="0" bIns="0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  <a:alpha val="97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Döner Sermaye</a:t>
            </a: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9E6EA8E2-610C-AA41-BC12-A511500FDF57}"/>
              </a:ext>
            </a:extLst>
          </p:cNvPr>
          <p:cNvSpPr txBox="1"/>
          <p:nvPr/>
        </p:nvSpPr>
        <p:spPr>
          <a:xfrm rot="16200000">
            <a:off x="5913414" y="5032369"/>
            <a:ext cx="1189313" cy="440959"/>
          </a:xfrm>
          <a:prstGeom prst="rect">
            <a:avLst/>
          </a:prstGeom>
          <a:solidFill>
            <a:schemeClr val="bg1">
              <a:alpha val="62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0" tIns="0" rIns="0" bIns="0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  <a:alpha val="97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Şirket</a:t>
            </a: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EAE4C194-496E-8F4C-9311-F7B41EB66776}"/>
              </a:ext>
            </a:extLst>
          </p:cNvPr>
          <p:cNvSpPr txBox="1"/>
          <p:nvPr/>
        </p:nvSpPr>
        <p:spPr>
          <a:xfrm rot="16200000">
            <a:off x="6057490" y="6176963"/>
            <a:ext cx="902702" cy="440959"/>
          </a:xfrm>
          <a:prstGeom prst="rect">
            <a:avLst/>
          </a:prstGeom>
          <a:solidFill>
            <a:schemeClr val="bg1">
              <a:alpha val="62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0" tIns="0" rIns="0" bIns="0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  <a:alpha val="97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4691</a:t>
            </a:r>
          </a:p>
        </p:txBody>
      </p:sp>
      <p:sp>
        <p:nvSpPr>
          <p:cNvPr id="76" name="Oval 75">
            <a:extLst>
              <a:ext uri="{FF2B5EF4-FFF2-40B4-BE49-F238E27FC236}">
                <a16:creationId xmlns:a16="http://schemas.microsoft.com/office/drawing/2014/main" id="{0A88473A-5343-DE49-81DF-A111FD28B4A4}"/>
              </a:ext>
            </a:extLst>
          </p:cNvPr>
          <p:cNvSpPr/>
          <p:nvPr/>
        </p:nvSpPr>
        <p:spPr>
          <a:xfrm>
            <a:off x="3668713" y="6064250"/>
            <a:ext cx="115887" cy="115888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28135" name="Grup 67"/>
          <p:cNvGrpSpPr>
            <a:grpSpLocks/>
          </p:cNvGrpSpPr>
          <p:nvPr/>
        </p:nvGrpSpPr>
        <p:grpSpPr bwMode="auto">
          <a:xfrm>
            <a:off x="26988" y="23813"/>
            <a:ext cx="842962" cy="6769100"/>
            <a:chOff x="10108770" y="89107"/>
            <a:chExt cx="842962" cy="6768893"/>
          </a:xfrm>
        </p:grpSpPr>
        <p:grpSp>
          <p:nvGrpSpPr>
            <p:cNvPr id="128137" name="Grup 20"/>
            <p:cNvGrpSpPr>
              <a:grpSpLocks/>
            </p:cNvGrpSpPr>
            <p:nvPr/>
          </p:nvGrpSpPr>
          <p:grpSpPr bwMode="auto">
            <a:xfrm>
              <a:off x="10236206" y="523728"/>
              <a:ext cx="581026" cy="6334272"/>
              <a:chOff x="9144354" y="581218"/>
              <a:chExt cx="580989" cy="6227352"/>
            </a:xfrm>
          </p:grpSpPr>
          <p:sp>
            <p:nvSpPr>
              <p:cNvPr id="78" name="Dikdörtgen 77"/>
              <p:cNvSpPr/>
              <p:nvPr/>
            </p:nvSpPr>
            <p:spPr>
              <a:xfrm>
                <a:off x="9143918" y="581553"/>
                <a:ext cx="257159" cy="6227017"/>
              </a:xfrm>
              <a:prstGeom prst="rect">
                <a:avLst/>
              </a:prstGeom>
              <a:solidFill>
                <a:srgbClr val="99003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92D05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79" name="Dikdörtgen 78"/>
              <p:cNvSpPr/>
              <p:nvPr/>
            </p:nvSpPr>
            <p:spPr>
              <a:xfrm>
                <a:off x="9466160" y="581553"/>
                <a:ext cx="258747" cy="6227017"/>
              </a:xfrm>
              <a:prstGeom prst="rect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1200" cap="none" spc="0" normalizeH="0" baseline="0" noProof="0">
                  <a:ln>
                    <a:noFill/>
                  </a:ln>
                  <a:solidFill>
                    <a:srgbClr val="92D05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  <p:pic>
          <p:nvPicPr>
            <p:cNvPr id="128138" name="Resim 159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108770" y="89107"/>
              <a:ext cx="842962" cy="800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66" name="Dikdörtgen 65"/>
          <p:cNvSpPr/>
          <p:nvPr/>
        </p:nvSpPr>
        <p:spPr>
          <a:xfrm>
            <a:off x="158736" y="2652978"/>
            <a:ext cx="1943155" cy="1938992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400" b="1" i="0" u="none" strike="noStrike" kern="1200" cap="none" spc="0" normalizeH="0" baseline="0" noProof="0" dirty="0">
                <a:ln/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Araştırma ve Lisansüstü Süreçler Direktörlüğü (ALSD)</a:t>
            </a:r>
          </a:p>
        </p:txBody>
      </p:sp>
    </p:spTree>
    <p:extLst>
      <p:ext uri="{BB962C8B-B14F-4D97-AF65-F5344CB8AC3E}">
        <p14:creationId xmlns:p14="http://schemas.microsoft.com/office/powerpoint/2010/main" val="2315040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 nodeType="clickPar">
                      <p:stCondLst>
                        <p:cond delay="indefinite"/>
                      </p:stCondLst>
                      <p:childTnLst>
                        <p:par>
                          <p:cTn id="1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 nodeType="clickPar">
                      <p:stCondLst>
                        <p:cond delay="indefinite"/>
                      </p:stCondLst>
                      <p:childTnLst>
                        <p:par>
                          <p:cTn id="1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 nodeType="clickPar">
                      <p:stCondLst>
                        <p:cond delay="indefinite"/>
                      </p:stCondLst>
                      <p:childTnLst>
                        <p:par>
                          <p:cTn id="1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 nodeType="clickPar">
                      <p:stCondLst>
                        <p:cond delay="indefinite"/>
                      </p:stCondLst>
                      <p:childTnLst>
                        <p:par>
                          <p:cTn id="1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 nodeType="clickPar">
                      <p:stCondLst>
                        <p:cond delay="indefinite"/>
                      </p:stCondLst>
                      <p:childTnLst>
                        <p:par>
                          <p:cTn id="1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 nodeType="clickPar">
                      <p:stCondLst>
                        <p:cond delay="indefinite"/>
                      </p:stCondLst>
                      <p:childTnLst>
                        <p:par>
                          <p:cTn id="1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7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 nodeType="clickPar">
                      <p:stCondLst>
                        <p:cond delay="indefinite"/>
                      </p:stCondLst>
                      <p:childTnLst>
                        <p:par>
                          <p:cTn id="2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 nodeType="clickPar">
                      <p:stCondLst>
                        <p:cond delay="indefinite"/>
                      </p:stCondLst>
                      <p:childTnLst>
                        <p:par>
                          <p:cTn id="2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1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3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6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8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 nodeType="clickPar">
                      <p:stCondLst>
                        <p:cond delay="indefinite"/>
                      </p:stCondLst>
                      <p:childTnLst>
                        <p:par>
                          <p:cTn id="2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3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5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6" fill="hold" nodeType="clickPar">
                      <p:stCondLst>
                        <p:cond delay="indefinite"/>
                      </p:stCondLst>
                      <p:childTnLst>
                        <p:par>
                          <p:cTn id="2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0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2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5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6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0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1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 nodeType="clickPar">
                      <p:stCondLst>
                        <p:cond delay="indefinite"/>
                      </p:stCondLst>
                      <p:childTnLst>
                        <p:par>
                          <p:cTn id="2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7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8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9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2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3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4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5" fill="hold" nodeType="clickPar">
                      <p:stCondLst>
                        <p:cond delay="indefinite"/>
                      </p:stCondLst>
                      <p:childTnLst>
                        <p:par>
                          <p:cTn id="2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9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0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1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2" fill="hold" nodeType="clickPar">
                      <p:stCondLst>
                        <p:cond delay="indefinite"/>
                      </p:stCondLst>
                      <p:childTnLst>
                        <p:par>
                          <p:cTn id="2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6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7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8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9" fill="hold" nodeType="clickPar">
                      <p:stCondLst>
                        <p:cond delay="indefinite"/>
                      </p:stCondLst>
                      <p:childTnLst>
                        <p:par>
                          <p:cTn id="2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3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4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5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6" fill="hold" nodeType="clickPar">
                      <p:stCondLst>
                        <p:cond delay="indefinite"/>
                      </p:stCondLst>
                      <p:childTnLst>
                        <p:par>
                          <p:cTn id="2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0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1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" grpId="0" animBg="1"/>
      <p:bldP spid="28" grpId="0" animBg="1"/>
      <p:bldP spid="30" grpId="0" animBg="1"/>
      <p:bldP spid="34" grpId="0" animBg="1"/>
      <p:bldP spid="48" grpId="0" animBg="1"/>
      <p:bldP spid="50" grpId="0" animBg="1"/>
      <p:bldP spid="52" grpId="0" animBg="1"/>
      <p:bldP spid="21" grpId="0" animBg="1"/>
      <p:bldP spid="54" grpId="0" animBg="1"/>
      <p:bldP spid="70" grpId="0" animBg="1"/>
      <p:bldP spid="55" grpId="0" animBg="1"/>
      <p:bldP spid="103" grpId="0"/>
      <p:bldP spid="104" grpId="0"/>
      <p:bldP spid="71" grpId="0"/>
      <p:bldP spid="51" grpId="0"/>
      <p:bldP spid="57" grpId="0" animBg="1"/>
      <p:bldP spid="59" grpId="0" animBg="1"/>
      <p:bldP spid="76" grpId="0" animBg="1"/>
    </p:bldLst>
  </p:timing>
</p:sld>
</file>

<file path=ppt/theme/theme1.xml><?xml version="1.0" encoding="utf-8"?>
<a:theme xmlns:a="http://schemas.openxmlformats.org/drawingml/2006/main" name="1_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187</Words>
  <Application>Microsoft Office PowerPoint</Application>
  <PresentationFormat>Geniş ekran</PresentationFormat>
  <Paragraphs>72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1_Office Teması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SERVET TURAN</dc:creator>
  <cp:lastModifiedBy>SERVET TURAN</cp:lastModifiedBy>
  <cp:revision>1</cp:revision>
  <dcterms:created xsi:type="dcterms:W3CDTF">2022-03-14T12:01:33Z</dcterms:created>
  <dcterms:modified xsi:type="dcterms:W3CDTF">2022-03-14T12:02:39Z</dcterms:modified>
</cp:coreProperties>
</file>